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3"/>
    <p:sldId id="257" r:id="rId4"/>
    <p:sldId id="258" r:id="rId5"/>
    <p:sldId id="260" r:id="rId6"/>
    <p:sldId id="297" r:id="rId7"/>
    <p:sldId id="317" r:id="rId8"/>
    <p:sldId id="322" r:id="rId9"/>
    <p:sldId id="308" r:id="rId10"/>
    <p:sldId id="326" r:id="rId11"/>
    <p:sldId id="318" r:id="rId12"/>
    <p:sldId id="321" r:id="rId13"/>
    <p:sldId id="331" r:id="rId14"/>
    <p:sldId id="289" r:id="rId15"/>
    <p:sldId id="261" r:id="rId16"/>
    <p:sldId id="273" r:id="rId17"/>
    <p:sldId id="263" r:id="rId18"/>
    <p:sldId id="274" r:id="rId19"/>
    <p:sldId id="275" r:id="rId20"/>
    <p:sldId id="277" r:id="rId21"/>
    <p:sldId id="279" r:id="rId22"/>
    <p:sldId id="286" r:id="rId23"/>
    <p:sldId id="280" r:id="rId24"/>
    <p:sldId id="287" r:id="rId25"/>
    <p:sldId id="267" r:id="rId26"/>
    <p:sldId id="296" r:id="rId27"/>
  </p:sldIdLst>
  <p:sldSz cx="12192000" cy="6858000" type="screen4x3"/>
  <p:notesSz cx="6858000" cy="9144000"/>
  <p:embeddedFontLst>
    <p:embeddedFont>
      <p:font typeface="华文行楷" panose="02010800040101010101" pitchFamily="2" charset="-122"/>
      <p:regular r:id="rId32"/>
    </p:embeddedFont>
    <p:embeddedFont>
      <p:font typeface="微软雅黑" panose="020B0503020204020204" pitchFamily="34" charset="-122"/>
      <p:regular r:id="rId33"/>
    </p:embeddedFont>
    <p:embeddedFont>
      <p:font typeface="等线" panose="02010600030101010101" charset="-122"/>
      <p:regular r:id="rId34"/>
    </p:embeddedFont>
    <p:embeddedFont>
      <p:font typeface="Calibri" panose="020F0502020204030204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64FC3BC-0AE3-4C1B-8356-A54934A8F45C}">
          <p14:sldIdLst>
            <p14:sldId id="256"/>
            <p14:sldId id="257"/>
            <p14:sldId id="258"/>
            <p14:sldId id="260"/>
            <p14:sldId id="297"/>
            <p14:sldId id="317"/>
            <p14:sldId id="322"/>
            <p14:sldId id="308"/>
            <p14:sldId id="326"/>
            <p14:sldId id="318"/>
            <p14:sldId id="321"/>
            <p14:sldId id="331"/>
            <p14:sldId id="289"/>
            <p14:sldId id="261"/>
            <p14:sldId id="273"/>
            <p14:sldId id="263"/>
            <p14:sldId id="274"/>
            <p14:sldId id="275"/>
            <p14:sldId id="277"/>
            <p14:sldId id="279"/>
            <p14:sldId id="286"/>
            <p14:sldId id="280"/>
            <p14:sldId id="287"/>
            <p14:sldId id="267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22" autoAdjust="0"/>
  </p:normalViewPr>
  <p:slideViewPr>
    <p:cSldViewPr showGuides="1">
      <p:cViewPr varScale="1">
        <p:scale>
          <a:sx n="104" d="100"/>
          <a:sy n="104" d="100"/>
        </p:scale>
        <p:origin x="48" y="80"/>
      </p:cViewPr>
      <p:guideLst>
        <p:guide orient="horz" pos="2124"/>
        <p:guide pos="28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3.xml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1F7EB-997D-4A61-8A88-23D6D628E9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FEFAC-8FCF-426E-B25B-B0AC0C3AEE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FE203FA7-B917-48FF-8594-7D0C9876465A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7458259B-EE0A-49ED-8B85-72E39459E2DF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/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87A9D6FE-8814-4F7A-AFCB-F725B0AD9D73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4436F315-C24A-4BDC-BA39-1C2F0184C12E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FD04A2CB-5B0D-4DB3-A367-3179DA097D1A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CC58E564-BDB1-4E9F-BB01-F4800B1C6B64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/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/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/>
          <p:nvPr>
            <p:ph type="dt" sz="half" idx="10"/>
          </p:nvPr>
        </p:nvSpPr>
        <p:spPr/>
        <p:txBody>
          <a:bodyPr/>
          <a:lstStyle/>
          <a:p>
            <a:fld id="{07FDC81D-F5CD-4165-ABD8-BFF1C5005699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7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/>
          <p:nvPr>
            <p:ph type="dt" sz="half" idx="10"/>
          </p:nvPr>
        </p:nvSpPr>
        <p:spPr/>
        <p:txBody>
          <a:bodyPr/>
          <a:lstStyle/>
          <a:p>
            <a:fld id="{2AC81590-307D-46D7-9184-3E8ADD9DB960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/>
          <p:nvPr>
            <p:ph type="dt" sz="half" idx="10"/>
          </p:nvPr>
        </p:nvSpPr>
        <p:spPr/>
        <p:txBody>
          <a:bodyPr/>
          <a:lstStyle/>
          <a:p>
            <a:fld id="{81F7D2CC-5790-43BC-B7E1-074425E6BEFC}" type="datetime1">
              <a:rPr lang="en-US" altLang="zh-CN" smtClean="0"/>
            </a:fld>
            <a:endParaRPr lang="en-US"/>
          </a:p>
        </p:txBody>
      </p:sp>
      <p:sp>
        <p:nvSpPr>
          <p:cNvPr id="3" name="Footer Placeholder 2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F64A62A8-6115-4FA5-89DD-BCCDF743753F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/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DE060C3D-57FF-4AE7-B2FF-4B2601EA6FD4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4723A-52DD-4BA2-9BCF-8D944114025E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tags" Target="../tags/tag1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8.png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95540" y="1471717"/>
            <a:ext cx="14430483" cy="10772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7609" y="1850888"/>
            <a:ext cx="7276782" cy="103060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0" tIns="22860" rIns="45720" bIns="22860" rtlCol="0" anchor="t">
            <a:spAutoFit/>
          </a:bodyPr>
          <a:lstStyle/>
          <a:p>
            <a:pPr algn="r" latinLnBrk="1">
              <a:lnSpc>
                <a:spcPct val="97000"/>
              </a:lnSpc>
            </a:pPr>
            <a:r>
              <a:rPr lang="zh-CN" altLang="en-US" sz="6600" b="1" dirty="0">
                <a:solidFill>
                  <a:schemeClr val="accent5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科幻塔防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05400" y="2819396"/>
            <a:ext cx="6351676" cy="1560770"/>
            <a:chOff x="1040699" y="3363848"/>
            <a:chExt cx="3764520" cy="781762"/>
          </a:xfrm>
        </p:grpSpPr>
        <p:grpSp>
          <p:nvGrpSpPr>
            <p:cNvPr id="7" name="组合 6"/>
            <p:cNvGrpSpPr/>
            <p:nvPr/>
          </p:nvGrpSpPr>
          <p:grpSpPr>
            <a:xfrm>
              <a:off x="1040699" y="3363848"/>
              <a:ext cx="3764520" cy="781762"/>
              <a:chOff x="9318" y="5826"/>
              <a:chExt cx="5550" cy="1190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9318" y="5826"/>
                <a:ext cx="492" cy="492"/>
                <a:chOff x="891974" y="4415843"/>
                <a:chExt cx="450443" cy="450443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891974" y="4415843"/>
                  <a:ext cx="450443" cy="450443"/>
                </a:xfrm>
                <a:prstGeom prst="ellipse">
                  <a:avLst/>
                </a:prstGeom>
                <a:noFill/>
                <a:ln>
                  <a:solidFill>
                    <a:schemeClr val="accent1">
                      <a:lumMod val="10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 CN Light" pitchFamily="34" charset="-122"/>
                    <a:ea typeface="思源黑体 CN Light" pitchFamily="34" charset="-122"/>
                    <a:cs typeface="+mn-ea"/>
                    <a:sym typeface="思源宋体 CN Light" pitchFamily="18" charset="-122"/>
                  </a:endParaRPr>
                </a:p>
              </p:txBody>
            </p:sp>
            <p:sp>
              <p:nvSpPr>
                <p:cNvPr id="14" name="椭圆 39"/>
                <p:cNvSpPr/>
                <p:nvPr/>
              </p:nvSpPr>
              <p:spPr>
                <a:xfrm>
                  <a:off x="993275" y="4502064"/>
                  <a:ext cx="247839" cy="278000"/>
                </a:xfrm>
                <a:custGeom>
                  <a:avLst/>
                  <a:gdLst>
                    <a:gd name="connsiteX0" fmla="*/ 199932 w 300038"/>
                    <a:gd name="connsiteY0" fmla="*/ 273051 h 336551"/>
                    <a:gd name="connsiteX1" fmla="*/ 192088 w 300038"/>
                    <a:gd name="connsiteY1" fmla="*/ 280989 h 336551"/>
                    <a:gd name="connsiteX2" fmla="*/ 192088 w 300038"/>
                    <a:gd name="connsiteY2" fmla="*/ 306124 h 336551"/>
                    <a:gd name="connsiteX3" fmla="*/ 199932 w 300038"/>
                    <a:gd name="connsiteY3" fmla="*/ 312739 h 336551"/>
                    <a:gd name="connsiteX4" fmla="*/ 250919 w 300038"/>
                    <a:gd name="connsiteY4" fmla="*/ 312739 h 336551"/>
                    <a:gd name="connsiteX5" fmla="*/ 258763 w 300038"/>
                    <a:gd name="connsiteY5" fmla="*/ 306124 h 336551"/>
                    <a:gd name="connsiteX6" fmla="*/ 258763 w 300038"/>
                    <a:gd name="connsiteY6" fmla="*/ 280989 h 336551"/>
                    <a:gd name="connsiteX7" fmla="*/ 250919 w 300038"/>
                    <a:gd name="connsiteY7" fmla="*/ 273051 h 336551"/>
                    <a:gd name="connsiteX8" fmla="*/ 199932 w 300038"/>
                    <a:gd name="connsiteY8" fmla="*/ 273051 h 336551"/>
                    <a:gd name="connsiteX9" fmla="*/ 101328 w 300038"/>
                    <a:gd name="connsiteY9" fmla="*/ 196851 h 336551"/>
                    <a:gd name="connsiteX10" fmla="*/ 107908 w 300038"/>
                    <a:gd name="connsiteY10" fmla="*/ 196851 h 336551"/>
                    <a:gd name="connsiteX11" fmla="*/ 111856 w 300038"/>
                    <a:gd name="connsiteY11" fmla="*/ 202123 h 336551"/>
                    <a:gd name="connsiteX12" fmla="*/ 128964 w 300038"/>
                    <a:gd name="connsiteY12" fmla="*/ 248250 h 336551"/>
                    <a:gd name="connsiteX13" fmla="*/ 131595 w 300038"/>
                    <a:gd name="connsiteY13" fmla="*/ 239025 h 336551"/>
                    <a:gd name="connsiteX14" fmla="*/ 126332 w 300038"/>
                    <a:gd name="connsiteY14" fmla="*/ 225845 h 336551"/>
                    <a:gd name="connsiteX15" fmla="*/ 127648 w 300038"/>
                    <a:gd name="connsiteY15" fmla="*/ 217938 h 336551"/>
                    <a:gd name="connsiteX16" fmla="*/ 132911 w 300038"/>
                    <a:gd name="connsiteY16" fmla="*/ 215302 h 336551"/>
                    <a:gd name="connsiteX17" fmla="*/ 167126 w 300038"/>
                    <a:gd name="connsiteY17" fmla="*/ 215302 h 336551"/>
                    <a:gd name="connsiteX18" fmla="*/ 172390 w 300038"/>
                    <a:gd name="connsiteY18" fmla="*/ 217938 h 336551"/>
                    <a:gd name="connsiteX19" fmla="*/ 173706 w 300038"/>
                    <a:gd name="connsiteY19" fmla="*/ 225845 h 336551"/>
                    <a:gd name="connsiteX20" fmla="*/ 168442 w 300038"/>
                    <a:gd name="connsiteY20" fmla="*/ 239025 h 336551"/>
                    <a:gd name="connsiteX21" fmla="*/ 171074 w 300038"/>
                    <a:gd name="connsiteY21" fmla="*/ 248250 h 336551"/>
                    <a:gd name="connsiteX22" fmla="*/ 188182 w 300038"/>
                    <a:gd name="connsiteY22" fmla="*/ 202123 h 336551"/>
                    <a:gd name="connsiteX23" fmla="*/ 192130 w 300038"/>
                    <a:gd name="connsiteY23" fmla="*/ 196851 h 336551"/>
                    <a:gd name="connsiteX24" fmla="*/ 198710 w 300038"/>
                    <a:gd name="connsiteY24" fmla="*/ 196851 h 336551"/>
                    <a:gd name="connsiteX25" fmla="*/ 265823 w 300038"/>
                    <a:gd name="connsiteY25" fmla="*/ 224527 h 336551"/>
                    <a:gd name="connsiteX26" fmla="*/ 300038 w 300038"/>
                    <a:gd name="connsiteY26" fmla="*/ 274609 h 336551"/>
                    <a:gd name="connsiteX27" fmla="*/ 300038 w 300038"/>
                    <a:gd name="connsiteY27" fmla="*/ 328643 h 336551"/>
                    <a:gd name="connsiteX28" fmla="*/ 292142 w 300038"/>
                    <a:gd name="connsiteY28" fmla="*/ 336551 h 336551"/>
                    <a:gd name="connsiteX29" fmla="*/ 7896 w 300038"/>
                    <a:gd name="connsiteY29" fmla="*/ 336551 h 336551"/>
                    <a:gd name="connsiteX30" fmla="*/ 0 w 300038"/>
                    <a:gd name="connsiteY30" fmla="*/ 328643 h 336551"/>
                    <a:gd name="connsiteX31" fmla="*/ 0 w 300038"/>
                    <a:gd name="connsiteY31" fmla="*/ 274609 h 336551"/>
                    <a:gd name="connsiteX32" fmla="*/ 34215 w 300038"/>
                    <a:gd name="connsiteY32" fmla="*/ 224527 h 336551"/>
                    <a:gd name="connsiteX33" fmla="*/ 101328 w 300038"/>
                    <a:gd name="connsiteY33" fmla="*/ 196851 h 336551"/>
                    <a:gd name="connsiteX34" fmla="*/ 155328 w 300038"/>
                    <a:gd name="connsiteY34" fmla="*/ 0 h 336551"/>
                    <a:gd name="connsiteX35" fmla="*/ 201775 w 300038"/>
                    <a:gd name="connsiteY35" fmla="*/ 15854 h 336551"/>
                    <a:gd name="connsiteX36" fmla="*/ 223008 w 300038"/>
                    <a:gd name="connsiteY36" fmla="*/ 79268 h 336551"/>
                    <a:gd name="connsiteX37" fmla="*/ 224335 w 300038"/>
                    <a:gd name="connsiteY37" fmla="*/ 93801 h 336551"/>
                    <a:gd name="connsiteX38" fmla="*/ 229643 w 300038"/>
                    <a:gd name="connsiteY38" fmla="*/ 100407 h 336551"/>
                    <a:gd name="connsiteX39" fmla="*/ 232297 w 300038"/>
                    <a:gd name="connsiteY39" fmla="*/ 125508 h 336551"/>
                    <a:gd name="connsiteX40" fmla="*/ 208410 w 300038"/>
                    <a:gd name="connsiteY40" fmla="*/ 151931 h 336551"/>
                    <a:gd name="connsiteX41" fmla="*/ 185850 w 300038"/>
                    <a:gd name="connsiteY41" fmla="*/ 183639 h 336551"/>
                    <a:gd name="connsiteX42" fmla="*/ 172579 w 300038"/>
                    <a:gd name="connsiteY42" fmla="*/ 192887 h 336551"/>
                    <a:gd name="connsiteX43" fmla="*/ 150019 w 300038"/>
                    <a:gd name="connsiteY43" fmla="*/ 196850 h 336551"/>
                    <a:gd name="connsiteX44" fmla="*/ 127459 w 300038"/>
                    <a:gd name="connsiteY44" fmla="*/ 192887 h 336551"/>
                    <a:gd name="connsiteX45" fmla="*/ 114189 w 300038"/>
                    <a:gd name="connsiteY45" fmla="*/ 183639 h 336551"/>
                    <a:gd name="connsiteX46" fmla="*/ 91629 w 300038"/>
                    <a:gd name="connsiteY46" fmla="*/ 151931 h 336551"/>
                    <a:gd name="connsiteX47" fmla="*/ 67742 w 300038"/>
                    <a:gd name="connsiteY47" fmla="*/ 125508 h 336551"/>
                    <a:gd name="connsiteX48" fmla="*/ 70396 w 300038"/>
                    <a:gd name="connsiteY48" fmla="*/ 100407 h 336551"/>
                    <a:gd name="connsiteX49" fmla="*/ 75704 w 300038"/>
                    <a:gd name="connsiteY49" fmla="*/ 93801 h 336551"/>
                    <a:gd name="connsiteX50" fmla="*/ 77031 w 300038"/>
                    <a:gd name="connsiteY50" fmla="*/ 85874 h 336551"/>
                    <a:gd name="connsiteX51" fmla="*/ 74377 w 300038"/>
                    <a:gd name="connsiteY51" fmla="*/ 50203 h 336551"/>
                    <a:gd name="connsiteX52" fmla="*/ 103572 w 300038"/>
                    <a:gd name="connsiteY52" fmla="*/ 27744 h 336551"/>
                    <a:gd name="connsiteX53" fmla="*/ 119497 w 300038"/>
                    <a:gd name="connsiteY53" fmla="*/ 10569 h 336551"/>
                    <a:gd name="connsiteX54" fmla="*/ 155328 w 300038"/>
                    <a:gd name="connsiteY54" fmla="*/ 0 h 336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300038" h="336551">
                      <a:moveTo>
                        <a:pt x="199932" y="273051"/>
                      </a:moveTo>
                      <a:cubicBezTo>
                        <a:pt x="194703" y="273051"/>
                        <a:pt x="192088" y="277020"/>
                        <a:pt x="192088" y="280989"/>
                      </a:cubicBezTo>
                      <a:cubicBezTo>
                        <a:pt x="192088" y="306124"/>
                        <a:pt x="192088" y="306124"/>
                        <a:pt x="192088" y="306124"/>
                      </a:cubicBezTo>
                      <a:cubicBezTo>
                        <a:pt x="192088" y="310093"/>
                        <a:pt x="194703" y="312739"/>
                        <a:pt x="199932" y="312739"/>
                      </a:cubicBezTo>
                      <a:cubicBezTo>
                        <a:pt x="250919" y="312739"/>
                        <a:pt x="250919" y="312739"/>
                        <a:pt x="250919" y="312739"/>
                      </a:cubicBezTo>
                      <a:cubicBezTo>
                        <a:pt x="254841" y="312739"/>
                        <a:pt x="258763" y="310093"/>
                        <a:pt x="258763" y="306124"/>
                      </a:cubicBezTo>
                      <a:lnTo>
                        <a:pt x="258763" y="280989"/>
                      </a:lnTo>
                      <a:cubicBezTo>
                        <a:pt x="258763" y="277020"/>
                        <a:pt x="254841" y="273051"/>
                        <a:pt x="250919" y="273051"/>
                      </a:cubicBezTo>
                      <a:cubicBezTo>
                        <a:pt x="199932" y="273051"/>
                        <a:pt x="199932" y="273051"/>
                        <a:pt x="199932" y="273051"/>
                      </a:cubicBezTo>
                      <a:close/>
                      <a:moveTo>
                        <a:pt x="101328" y="196851"/>
                      </a:moveTo>
                      <a:cubicBezTo>
                        <a:pt x="103960" y="196851"/>
                        <a:pt x="105276" y="196851"/>
                        <a:pt x="107908" y="196851"/>
                      </a:cubicBezTo>
                      <a:cubicBezTo>
                        <a:pt x="109224" y="198169"/>
                        <a:pt x="110540" y="199487"/>
                        <a:pt x="111856" y="202123"/>
                      </a:cubicBezTo>
                      <a:cubicBezTo>
                        <a:pt x="128964" y="248250"/>
                        <a:pt x="128964" y="248250"/>
                        <a:pt x="128964" y="248250"/>
                      </a:cubicBezTo>
                      <a:cubicBezTo>
                        <a:pt x="131595" y="239025"/>
                        <a:pt x="131595" y="239025"/>
                        <a:pt x="131595" y="239025"/>
                      </a:cubicBezTo>
                      <a:cubicBezTo>
                        <a:pt x="126332" y="225845"/>
                        <a:pt x="126332" y="225845"/>
                        <a:pt x="126332" y="225845"/>
                      </a:cubicBezTo>
                      <a:cubicBezTo>
                        <a:pt x="125016" y="223209"/>
                        <a:pt x="126332" y="220574"/>
                        <a:pt x="127648" y="217938"/>
                      </a:cubicBezTo>
                      <a:cubicBezTo>
                        <a:pt x="128964" y="216620"/>
                        <a:pt x="131595" y="215302"/>
                        <a:pt x="132911" y="215302"/>
                      </a:cubicBezTo>
                      <a:cubicBezTo>
                        <a:pt x="167126" y="215302"/>
                        <a:pt x="167126" y="215302"/>
                        <a:pt x="167126" y="215302"/>
                      </a:cubicBezTo>
                      <a:cubicBezTo>
                        <a:pt x="168442" y="215302"/>
                        <a:pt x="171074" y="216620"/>
                        <a:pt x="172390" y="217938"/>
                      </a:cubicBezTo>
                      <a:cubicBezTo>
                        <a:pt x="173706" y="220574"/>
                        <a:pt x="175022" y="223209"/>
                        <a:pt x="173706" y="225845"/>
                      </a:cubicBezTo>
                      <a:cubicBezTo>
                        <a:pt x="168442" y="239025"/>
                        <a:pt x="168442" y="239025"/>
                        <a:pt x="168442" y="239025"/>
                      </a:cubicBezTo>
                      <a:cubicBezTo>
                        <a:pt x="171074" y="248250"/>
                        <a:pt x="171074" y="248250"/>
                        <a:pt x="171074" y="248250"/>
                      </a:cubicBezTo>
                      <a:cubicBezTo>
                        <a:pt x="188182" y="202123"/>
                        <a:pt x="188182" y="202123"/>
                        <a:pt x="188182" y="202123"/>
                      </a:cubicBezTo>
                      <a:cubicBezTo>
                        <a:pt x="189498" y="199487"/>
                        <a:pt x="190814" y="198169"/>
                        <a:pt x="192130" y="196851"/>
                      </a:cubicBezTo>
                      <a:cubicBezTo>
                        <a:pt x="194762" y="196851"/>
                        <a:pt x="196078" y="196851"/>
                        <a:pt x="198710" y="196851"/>
                      </a:cubicBezTo>
                      <a:cubicBezTo>
                        <a:pt x="265823" y="224527"/>
                        <a:pt x="265823" y="224527"/>
                        <a:pt x="265823" y="224527"/>
                      </a:cubicBezTo>
                      <a:cubicBezTo>
                        <a:pt x="286879" y="232435"/>
                        <a:pt x="300038" y="252204"/>
                        <a:pt x="300038" y="274609"/>
                      </a:cubicBezTo>
                      <a:cubicBezTo>
                        <a:pt x="300038" y="328643"/>
                        <a:pt x="300038" y="328643"/>
                        <a:pt x="300038" y="328643"/>
                      </a:cubicBezTo>
                      <a:cubicBezTo>
                        <a:pt x="300038" y="332597"/>
                        <a:pt x="296090" y="336551"/>
                        <a:pt x="292142" y="336551"/>
                      </a:cubicBezTo>
                      <a:cubicBezTo>
                        <a:pt x="7896" y="336551"/>
                        <a:pt x="7896" y="336551"/>
                        <a:pt x="7896" y="336551"/>
                      </a:cubicBezTo>
                      <a:cubicBezTo>
                        <a:pt x="3948" y="336551"/>
                        <a:pt x="0" y="332597"/>
                        <a:pt x="0" y="328643"/>
                      </a:cubicBezTo>
                      <a:cubicBezTo>
                        <a:pt x="0" y="274609"/>
                        <a:pt x="0" y="274609"/>
                        <a:pt x="0" y="274609"/>
                      </a:cubicBezTo>
                      <a:cubicBezTo>
                        <a:pt x="0" y="252204"/>
                        <a:pt x="13159" y="232435"/>
                        <a:pt x="34215" y="224527"/>
                      </a:cubicBezTo>
                      <a:cubicBezTo>
                        <a:pt x="101328" y="196851"/>
                        <a:pt x="101328" y="196851"/>
                        <a:pt x="101328" y="196851"/>
                      </a:cubicBezTo>
                      <a:close/>
                      <a:moveTo>
                        <a:pt x="155328" y="0"/>
                      </a:moveTo>
                      <a:cubicBezTo>
                        <a:pt x="171252" y="0"/>
                        <a:pt x="187177" y="5285"/>
                        <a:pt x="201775" y="15854"/>
                      </a:cubicBezTo>
                      <a:cubicBezTo>
                        <a:pt x="225662" y="34350"/>
                        <a:pt x="223008" y="72663"/>
                        <a:pt x="223008" y="79268"/>
                      </a:cubicBezTo>
                      <a:cubicBezTo>
                        <a:pt x="223008" y="84553"/>
                        <a:pt x="224335" y="89838"/>
                        <a:pt x="224335" y="93801"/>
                      </a:cubicBezTo>
                      <a:cubicBezTo>
                        <a:pt x="225662" y="95122"/>
                        <a:pt x="228316" y="96443"/>
                        <a:pt x="229643" y="100407"/>
                      </a:cubicBezTo>
                      <a:cubicBezTo>
                        <a:pt x="234951" y="107012"/>
                        <a:pt x="234951" y="114939"/>
                        <a:pt x="232297" y="125508"/>
                      </a:cubicBezTo>
                      <a:cubicBezTo>
                        <a:pt x="226989" y="146647"/>
                        <a:pt x="215045" y="150610"/>
                        <a:pt x="208410" y="151931"/>
                      </a:cubicBezTo>
                      <a:cubicBezTo>
                        <a:pt x="204429" y="159858"/>
                        <a:pt x="195139" y="175712"/>
                        <a:pt x="185850" y="183639"/>
                      </a:cubicBezTo>
                      <a:cubicBezTo>
                        <a:pt x="183196" y="187602"/>
                        <a:pt x="177888" y="190244"/>
                        <a:pt x="172579" y="192887"/>
                      </a:cubicBezTo>
                      <a:cubicBezTo>
                        <a:pt x="164617" y="195529"/>
                        <a:pt x="157982" y="196850"/>
                        <a:pt x="150019" y="196850"/>
                      </a:cubicBezTo>
                      <a:cubicBezTo>
                        <a:pt x="142057" y="196850"/>
                        <a:pt x="135422" y="195529"/>
                        <a:pt x="127459" y="192887"/>
                      </a:cubicBezTo>
                      <a:cubicBezTo>
                        <a:pt x="122151" y="190244"/>
                        <a:pt x="116843" y="187602"/>
                        <a:pt x="114189" y="183639"/>
                      </a:cubicBezTo>
                      <a:cubicBezTo>
                        <a:pt x="104900" y="175712"/>
                        <a:pt x="95610" y="159858"/>
                        <a:pt x="91629" y="151931"/>
                      </a:cubicBezTo>
                      <a:cubicBezTo>
                        <a:pt x="84994" y="150610"/>
                        <a:pt x="73050" y="146647"/>
                        <a:pt x="67742" y="125508"/>
                      </a:cubicBezTo>
                      <a:cubicBezTo>
                        <a:pt x="65088" y="114939"/>
                        <a:pt x="65088" y="107012"/>
                        <a:pt x="70396" y="100407"/>
                      </a:cubicBezTo>
                      <a:cubicBezTo>
                        <a:pt x="71723" y="96443"/>
                        <a:pt x="74377" y="95122"/>
                        <a:pt x="75704" y="93801"/>
                      </a:cubicBezTo>
                      <a:cubicBezTo>
                        <a:pt x="75704" y="91159"/>
                        <a:pt x="75704" y="88516"/>
                        <a:pt x="77031" y="85874"/>
                      </a:cubicBezTo>
                      <a:cubicBezTo>
                        <a:pt x="73050" y="80590"/>
                        <a:pt x="67742" y="68699"/>
                        <a:pt x="74377" y="50203"/>
                      </a:cubicBezTo>
                      <a:cubicBezTo>
                        <a:pt x="81013" y="30386"/>
                        <a:pt x="95610" y="27744"/>
                        <a:pt x="103572" y="27744"/>
                      </a:cubicBezTo>
                      <a:cubicBezTo>
                        <a:pt x="106227" y="22459"/>
                        <a:pt x="111535" y="17175"/>
                        <a:pt x="119497" y="10569"/>
                      </a:cubicBezTo>
                      <a:cubicBezTo>
                        <a:pt x="128786" y="3963"/>
                        <a:pt x="142057" y="0"/>
                        <a:pt x="1553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 CN Light" pitchFamily="34" charset="-122"/>
                    <a:ea typeface="思源黑体 CN Light" pitchFamily="34" charset="-122"/>
                    <a:cs typeface="+mn-ea"/>
                    <a:sym typeface="思源宋体 CN Light" pitchFamily="18" charset="-122"/>
                  </a:endParaRPr>
                </a:p>
              </p:txBody>
            </p:sp>
          </p:grpSp>
          <p:sp>
            <p:nvSpPr>
              <p:cNvPr id="10" name="文本框 9"/>
              <p:cNvSpPr txBox="1"/>
              <p:nvPr/>
            </p:nvSpPr>
            <p:spPr>
              <a:xfrm>
                <a:off x="9874" y="5905"/>
                <a:ext cx="3372" cy="333"/>
              </a:xfrm>
              <a:prstGeom prst="rect">
                <a:avLst/>
              </a:prstGeom>
              <a:noFill/>
            </p:spPr>
            <p:txBody>
              <a:bodyPr wrap="square" lIns="68519" tIns="34289" rIns="68519" bIns="34289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684530"/>
                <a:r>
                  <a:rPr lang="zh-CN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主讲人：丁羽</a:t>
                </a:r>
                <a:r>
                  <a:rPr lang="zh-CN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轩</a:t>
                </a:r>
                <a:endParaRPr lang="zh-CN" altLang="en-US" sz="24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 Light" pitchFamily="18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318" y="6464"/>
                <a:ext cx="492" cy="492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prstClr val="white"/>
                  </a:solidFill>
                  <a:latin typeface="思源黑体 CN Light" pitchFamily="34" charset="-122"/>
                  <a:ea typeface="思源黑体 CN Light" pitchFamily="34" charset="-122"/>
                  <a:cs typeface="+mn-ea"/>
                  <a:sym typeface="思源宋体 CN Light" pitchFamily="18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874" y="6402"/>
                <a:ext cx="4994" cy="614"/>
              </a:xfrm>
              <a:prstGeom prst="rect">
                <a:avLst/>
              </a:prstGeom>
              <a:noFill/>
            </p:spPr>
            <p:txBody>
              <a:bodyPr wrap="square" lIns="68519" tIns="34289" rIns="68519" bIns="34289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684530"/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小组成员：</a:t>
                </a:r>
                <a:endPara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 Light" pitchFamily="18" charset="-122"/>
                </a:endParaRPr>
              </a:p>
              <a:p>
                <a:pPr defTabSz="684530"/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丁羽轩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   </a:t>
                </a:r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殷子一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   </a:t>
                </a:r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高恒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   </a:t>
                </a:r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李森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 </a:t>
                </a:r>
                <a:endPara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 Light" pitchFamily="18" charset="-122"/>
                </a:endParaRPr>
              </a:p>
            </p:txBody>
          </p:sp>
        </p:grpSp>
        <p:sp>
          <p:nvSpPr>
            <p:cNvPr id="8" name="椭圆 39"/>
            <p:cNvSpPr/>
            <p:nvPr/>
          </p:nvSpPr>
          <p:spPr>
            <a:xfrm>
              <a:off x="1120699" y="3845111"/>
              <a:ext cx="183617" cy="199479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prstClr val="white"/>
                </a:solidFill>
                <a:latin typeface="思源黑体 CN Light" pitchFamily="34" charset="-122"/>
                <a:ea typeface="思源黑体 CN Light" pitchFamily="34" charset="-122"/>
                <a:cs typeface="+mn-ea"/>
                <a:sym typeface="思源宋体 CN Light" pitchFamily="18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432652" y="378125"/>
            <a:ext cx="6788785" cy="15684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Space  Tower</a:t>
            </a:r>
            <a:endParaRPr lang="zh-CN" altLang="en-US" sz="9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7641" y="533400"/>
            <a:ext cx="2832058" cy="2346863"/>
          </a:xfrm>
          <a:prstGeom prst="rect">
            <a:avLst/>
          </a:prstGeom>
        </p:spPr>
      </p:pic>
      <p:sp>
        <p:nvSpPr>
          <p:cNvPr id="11" name="Freeform 1"/>
          <p:cNvSpPr/>
          <p:nvPr/>
        </p:nvSpPr>
        <p:spPr>
          <a:xfrm>
            <a:off x="4896980" y="4794001"/>
            <a:ext cx="7066420" cy="1633796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lvl="0" algn="ctr" latinLnBrk="1">
              <a:defRPr/>
            </a:pPr>
            <a:r>
              <a:rPr lang="zh-CN" altLang="en-US" sz="4000" dirty="0">
                <a:solidFill>
                  <a:srgbClr val="7030A0"/>
                </a:solidFill>
              </a:rPr>
              <a:t>闪烁的灯光特效</a:t>
            </a:r>
            <a:endParaRPr lang="zh-CN" altLang="en-US" sz="4000" dirty="0">
              <a:solidFill>
                <a:srgbClr val="7030A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23645" y="1524000"/>
            <a:ext cx="265152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场景布置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4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第二关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286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4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33800" y="381000"/>
            <a:ext cx="6861175" cy="44862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19" y="-381000"/>
            <a:ext cx="3273836" cy="2712955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8476516" y="621784"/>
            <a:ext cx="3486884" cy="1511816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dirty="0">
                <a:solidFill>
                  <a:schemeClr val="accent6">
                    <a:lumMod val="50000"/>
                  </a:schemeClr>
                </a:solidFill>
                <a:latin typeface="Calibri" panose="020F0502020204030204"/>
              </a:rPr>
              <a:t>场景预览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8600" y="162308"/>
            <a:ext cx="267754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地图搭建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48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第二关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" y="1730864"/>
            <a:ext cx="8199831" cy="518967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353800" y="63246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867400" y="228600"/>
            <a:ext cx="6281984" cy="228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308828">
            <a:off x="687275" y="5035219"/>
            <a:ext cx="3049588" cy="200187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" y="5576561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爆炸特效设置</a:t>
            </a:r>
            <a:endParaRPr lang="zh-CN" altLang="en-US" sz="4000" dirty="0"/>
          </a:p>
        </p:txBody>
      </p:sp>
      <p:sp>
        <p:nvSpPr>
          <p:cNvPr id="2" name="矩形 1"/>
          <p:cNvSpPr/>
          <p:nvPr/>
        </p:nvSpPr>
        <p:spPr>
          <a:xfrm>
            <a:off x="6324600" y="3299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添加爆炸特效，创建一个</a:t>
            </a:r>
            <a:r>
              <a:rPr lang="en-US" altLang="zh-CN" dirty="0">
                <a:solidFill>
                  <a:srgbClr val="000000"/>
                </a:solidFill>
                <a:latin typeface="Helvetica" pitchFamily="34" charset="0"/>
              </a:rPr>
              <a:t>Particle System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，命名为</a:t>
            </a:r>
            <a:r>
              <a:rPr lang="en-US" altLang="zh-CN" dirty="0" err="1">
                <a:solidFill>
                  <a:srgbClr val="4AAE51"/>
                </a:solidFill>
                <a:latin typeface="Helvetica" pitchFamily="34" charset="0"/>
              </a:rPr>
              <a:t>ExplosionEffect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特效，将其拉入到</a:t>
            </a:r>
            <a:r>
              <a:rPr lang="en-US" altLang="zh-CN" dirty="0">
                <a:solidFill>
                  <a:srgbClr val="4AAE51"/>
                </a:solidFill>
                <a:latin typeface="Helvetica" pitchFamily="34" charset="0"/>
              </a:rPr>
              <a:t>Bullet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的</a:t>
            </a:r>
            <a:r>
              <a:rPr lang="en-US" altLang="zh-CN" dirty="0">
                <a:solidFill>
                  <a:srgbClr val="4A5988"/>
                </a:solidFill>
                <a:latin typeface="Helvetica" pitchFamily="34" charset="0"/>
              </a:rPr>
              <a:t>Bullet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字段中，把</a:t>
            </a:r>
            <a:r>
              <a:rPr lang="en-US" altLang="zh-CN" dirty="0">
                <a:solidFill>
                  <a:srgbClr val="4AAE51"/>
                </a:solidFill>
                <a:latin typeface="Helvetica" pitchFamily="34" charset="0"/>
              </a:rPr>
              <a:t>Bullet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图层设为</a:t>
            </a:r>
            <a:r>
              <a:rPr lang="en-US" altLang="zh-CN" dirty="0">
                <a:solidFill>
                  <a:srgbClr val="000000"/>
                </a:solidFill>
                <a:latin typeface="Helvetica" pitchFamily="34" charset="0"/>
              </a:rPr>
              <a:t>Turret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。</a:t>
            </a:r>
            <a:endParaRPr lang="zh-CN" altLang="en-US" dirty="0">
              <a:solidFill>
                <a:srgbClr val="000000"/>
              </a:solidFill>
              <a:latin typeface="Helvetica" pitchFamily="34" charset="0"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2875" cy="4751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84" y="1310986"/>
            <a:ext cx="4462216" cy="6215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162" y="4738361"/>
            <a:ext cx="3375222" cy="1676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28" y="2761467"/>
            <a:ext cx="3196359" cy="1919474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5334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4267200"/>
            <a:ext cx="6744269" cy="2438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308828">
            <a:off x="7465215" y="864360"/>
            <a:ext cx="3953674" cy="2595357"/>
          </a:xfrm>
          <a:prstGeom prst="rect">
            <a:avLst/>
          </a:prstGeom>
        </p:spPr>
      </p:pic>
      <p:pic>
        <p:nvPicPr>
          <p:cNvPr id="23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8614">
            <a:off x="27524" y="3674633"/>
            <a:ext cx="5355808" cy="3858989"/>
          </a:xfrm>
          <a:prstGeom prst="rect">
            <a:avLst/>
          </a:prstGeom>
        </p:spPr>
      </p:pic>
      <p:sp>
        <p:nvSpPr>
          <p:cNvPr id="236" name="TextBox 7"/>
          <p:cNvSpPr txBox="1"/>
          <p:nvPr/>
        </p:nvSpPr>
        <p:spPr>
          <a:xfrm>
            <a:off x="5257800" y="4267200"/>
            <a:ext cx="6400801" cy="220060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22860" rIns="45720" bIns="22860" rtlCol="0" anchor="t">
            <a:spAutoFit/>
          </a:bodyPr>
          <a:lstStyle/>
          <a:p>
            <a:r>
              <a:rPr lang="zh-CN" altLang="en-US" sz="2800" dirty="0"/>
              <a:t>创建敌人的集合，选中</a:t>
            </a:r>
            <a:r>
              <a:rPr lang="en-US" altLang="zh-CN" sz="2800" dirty="0"/>
              <a:t>Enemy</a:t>
            </a:r>
            <a:r>
              <a:rPr lang="zh-CN" altLang="en-US" sz="2800" dirty="0"/>
              <a:t>预制体，添加</a:t>
            </a:r>
            <a:r>
              <a:rPr lang="en-US" altLang="zh-CN" sz="2800" dirty="0"/>
              <a:t>Tag</a:t>
            </a:r>
            <a:r>
              <a:rPr lang="zh-CN" altLang="en-US" sz="2800" dirty="0"/>
              <a:t>里的</a:t>
            </a:r>
            <a:r>
              <a:rPr lang="en-US" altLang="zh-CN" sz="2800" dirty="0"/>
              <a:t>Enemy</a:t>
            </a:r>
            <a:r>
              <a:rPr lang="zh-CN" altLang="en-US" sz="2800" dirty="0"/>
              <a:t>标签，通过标签来判断敌人。</a:t>
            </a:r>
            <a:endParaRPr lang="en-US" altLang="zh-CN" sz="2800" dirty="0"/>
          </a:p>
          <a:p>
            <a:r>
              <a:rPr lang="zh-CN" altLang="en-US" sz="2800" dirty="0"/>
              <a:t>进入到触发事件时，攻击最先进入攻击范围内的敌人。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398286" y="4094398"/>
            <a:ext cx="457355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炮塔攻击</a:t>
            </a:r>
            <a:endParaRPr lang="en-US" altLang="zh-CN" sz="4000" dirty="0"/>
          </a:p>
          <a:p>
            <a:r>
              <a:rPr lang="en-US" altLang="zh-CN" sz="4000" dirty="0"/>
              <a:t>Turret</a:t>
            </a:r>
            <a:r>
              <a:rPr lang="zh-CN" altLang="en-US" sz="4000" dirty="0"/>
              <a:t>类的</a:t>
            </a:r>
            <a:r>
              <a:rPr lang="en-US" altLang="zh-CN" sz="4000" dirty="0" err="1"/>
              <a:t>OnTriggerEnter</a:t>
            </a:r>
            <a:r>
              <a:rPr lang="zh-CN" altLang="en-US" sz="4000" dirty="0"/>
              <a:t>方法和</a:t>
            </a:r>
            <a:r>
              <a:rPr lang="en-US" altLang="zh-CN" sz="4000" dirty="0" err="1"/>
              <a:t>OnTriggerExit</a:t>
            </a:r>
            <a:r>
              <a:rPr lang="zh-CN" altLang="en-US" sz="4000" dirty="0"/>
              <a:t>方法</a:t>
            </a:r>
            <a:endParaRPr lang="zh-CN" altLang="en-US" sz="40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"/>
            <a:ext cx="6744269" cy="4018198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286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1"/>
          <p:cNvSpPr/>
          <p:nvPr/>
        </p:nvSpPr>
        <p:spPr>
          <a:xfrm>
            <a:off x="5095875" y="1383868"/>
            <a:ext cx="1990725" cy="1915886"/>
          </a:xfrm>
          <a:custGeom>
            <a:avLst/>
            <a:gdLst/>
            <a:ahLst/>
            <a:cxnLst/>
            <a:rect l="l" t="t" r="r" b="b"/>
            <a:pathLst>
              <a:path w="1990725" h="1915886">
                <a:moveTo>
                  <a:pt x="0" y="0"/>
                </a:moveTo>
                <a:lnTo>
                  <a:pt x="1990725" y="0"/>
                </a:lnTo>
                <a:lnTo>
                  <a:pt x="1990725" y="1915886"/>
                </a:lnTo>
                <a:lnTo>
                  <a:pt x="0" y="1915886"/>
                </a:lnTo>
                <a:close/>
              </a:path>
            </a:pathLst>
          </a:custGeom>
          <a:blipFill rotWithShape="1">
            <a:blip r:embed="rId1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7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80" y="940678"/>
            <a:ext cx="2749154" cy="2794720"/>
          </a:xfrm>
          <a:prstGeom prst="rect">
            <a:avLst/>
          </a:prstGeom>
        </p:spPr>
      </p:pic>
      <p:sp>
        <p:nvSpPr>
          <p:cNvPr id="79" name="TextBox 3"/>
          <p:cNvSpPr txBox="1"/>
          <p:nvPr/>
        </p:nvSpPr>
        <p:spPr>
          <a:xfrm>
            <a:off x="5447703" y="1603832"/>
            <a:ext cx="1970830" cy="124277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96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4"/>
          <p:cNvSpPr txBox="1"/>
          <p:nvPr/>
        </p:nvSpPr>
        <p:spPr>
          <a:xfrm>
            <a:off x="4592180" y="4178588"/>
            <a:ext cx="3176956" cy="79406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60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框架构建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Connector 7"/>
          <p:cNvCxnSpPr/>
          <p:nvPr/>
        </p:nvCxnSpPr>
        <p:spPr>
          <a:xfrm>
            <a:off x="5803900" y="5095875"/>
            <a:ext cx="58420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56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7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59" name="Group 5"/>
          <p:cNvGrpSpPr/>
          <p:nvPr/>
        </p:nvGrpSpPr>
        <p:grpSpPr>
          <a:xfrm>
            <a:off x="9271000" y="220193"/>
            <a:ext cx="4013200" cy="0"/>
            <a:chOff x="9271000" y="220193"/>
            <a:chExt cx="4013200" cy="0"/>
          </a:xfrm>
        </p:grpSpPr>
        <p:cxnSp>
          <p:nvCxnSpPr>
            <p:cNvPr id="60" name="Connector 59"/>
            <p:cNvCxnSpPr/>
            <p:nvPr/>
          </p:nvCxnSpPr>
          <p:spPr>
            <a:xfrm>
              <a:off x="10845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1" name="Connector 60"/>
            <p:cNvCxnSpPr/>
            <p:nvPr/>
          </p:nvCxnSpPr>
          <p:spPr>
            <a:xfrm>
              <a:off x="9842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2" name="Connector 61"/>
            <p:cNvCxnSpPr/>
            <p:nvPr/>
          </p:nvCxnSpPr>
          <p:spPr>
            <a:xfrm>
              <a:off x="9271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63" name="Freeform 6"/>
          <p:cNvSpPr/>
          <p:nvPr/>
        </p:nvSpPr>
        <p:spPr>
          <a:xfrm>
            <a:off x="482600" y="685799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6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2077">
            <a:off x="1732386" y="349220"/>
            <a:ext cx="2181225" cy="1571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09800" y="1524008"/>
            <a:ext cx="84581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</a:rPr>
              <a:t>游戏实现的主要功能</a:t>
            </a:r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US" altLang="zh-CN" sz="4000" dirty="0">
              <a:solidFill>
                <a:schemeClr val="accent5">
                  <a:lumMod val="75000"/>
                </a:schemeClr>
              </a:solidFill>
            </a:endParaRPr>
          </a:p>
          <a:p>
            <a:pPr marL="514350" indent="-514350">
              <a:buAutoNum type="arabicParenBoth"/>
            </a:pPr>
            <a:r>
              <a:rPr lang="zh-CN" altLang="en-US" sz="2800" dirty="0"/>
              <a:t>敌人的路径管理，创建和移动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炮台的创建，对敌人的攻击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炮台的升级与出售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金钱提示，升级出售按钮动画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敌人的血量，死亡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成功失败的判定与界面显示，关卡衔接</a:t>
            </a:r>
            <a:endParaRPr lang="en-US" altLang="zh-CN" sz="2800" dirty="0"/>
          </a:p>
          <a:p>
            <a:pPr marL="514350" indent="-514350">
              <a:buAutoNum type="arabicParenBoth"/>
            </a:pPr>
            <a:endParaRPr lang="en-US" altLang="zh-CN" sz="2800" dirty="0"/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1644727" y="1491026"/>
            <a:ext cx="3352800" cy="39517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553817" y="2465920"/>
            <a:ext cx="3571881" cy="465774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r>
              <a:rPr lang="zh-CN" altLang="en-US" sz="2400" dirty="0"/>
              <a:t>在空父物体</a:t>
            </a:r>
            <a:r>
              <a:rPr lang="en-US" altLang="zh-CN" sz="2400" dirty="0"/>
              <a:t>Waypoints</a:t>
            </a:r>
            <a:r>
              <a:rPr lang="zh-CN" altLang="en-US" sz="2400" dirty="0"/>
              <a:t>下面创建数个路径点，实现敌人路径创建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通过定义</a:t>
            </a:r>
            <a:r>
              <a:rPr lang="en-US" altLang="zh-CN" sz="2400" dirty="0"/>
              <a:t>Transform</a:t>
            </a:r>
            <a:r>
              <a:rPr lang="zh-CN" altLang="en-US" sz="2400" dirty="0"/>
              <a:t>类的数组，将路径点的信息存储在数组中。</a:t>
            </a:r>
            <a:br>
              <a:rPr lang="zh-CN" altLang="en-US" sz="2400" dirty="0"/>
            </a:b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63873" y="381000"/>
            <a:ext cx="7275727" cy="5975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6924" y="1363115"/>
            <a:ext cx="345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7030A0"/>
                </a:solidFill>
              </a:rPr>
              <a:t>Waypoints</a:t>
            </a:r>
            <a:r>
              <a:rPr lang="zh-CN" altLang="en-US" sz="4800" dirty="0">
                <a:solidFill>
                  <a:srgbClr val="7030A0"/>
                </a:solidFill>
              </a:rPr>
              <a:t>类</a:t>
            </a:r>
            <a:endParaRPr lang="zh-CN" altLang="en-US" sz="4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69044" y="1083029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1910474" y="1492974"/>
            <a:ext cx="3352800" cy="39517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647700" y="2057400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敌人的属性包括位置，移速，血量以及爆炸特效等。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成员函数有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Move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TakeDamage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函数等，控制敌人的移动，死亡，受到伤害等功能。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8237" y="1467943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7030A0"/>
                </a:solidFill>
              </a:rPr>
              <a:t>Enemy</a:t>
            </a:r>
            <a:r>
              <a:rPr lang="zh-CN" altLang="en-US" sz="4800" dirty="0">
                <a:solidFill>
                  <a:srgbClr val="7030A0"/>
                </a:solidFill>
              </a:rPr>
              <a:t>类</a:t>
            </a:r>
            <a:endParaRPr lang="zh-CN" altLang="en-US" sz="4800" dirty="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845" y="771647"/>
            <a:ext cx="5868202" cy="59328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4300293" y="4973736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698940" y="1618854"/>
            <a:ext cx="4579378" cy="64549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latinLnBrk="1">
              <a:lnSpc>
                <a:spcPct val="81000"/>
              </a:lnSpc>
            </a:pPr>
            <a:r>
              <a:rPr lang="en-US" altLang="zh-CN" sz="4800" dirty="0" err="1">
                <a:solidFill>
                  <a:srgbClr val="7030A0"/>
                </a:solidFill>
                <a:latin typeface="+mj-lt"/>
              </a:rPr>
              <a:t>EnemySpawner</a:t>
            </a:r>
            <a:r>
              <a:rPr lang="zh-CN" altLang="en-US" sz="4800" dirty="0">
                <a:solidFill>
                  <a:srgbClr val="7030A0"/>
                </a:solidFill>
                <a:latin typeface="+mj-lt"/>
              </a:rPr>
              <a:t>类</a:t>
            </a:r>
            <a:endParaRPr lang="en-US" sz="4800" dirty="0">
              <a:solidFill>
                <a:srgbClr val="7030A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896748" y="1941603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敌人生成器类包含敌人的波数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，各波之间时间间隔，敌人生成开始位置等属性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SpawnEnemy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方法进行遍历，生成数波敌人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318" y="0"/>
            <a:ext cx="7054132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1644727" y="1828800"/>
            <a:ext cx="3352800" cy="64549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latinLnBrk="1">
              <a:lnSpc>
                <a:spcPct val="81000"/>
              </a:lnSpc>
            </a:pPr>
            <a:r>
              <a:rPr lang="en-US" altLang="zh-CN" sz="4800" dirty="0" err="1">
                <a:solidFill>
                  <a:srgbClr val="7030A0"/>
                </a:solidFill>
              </a:rPr>
              <a:t>TurretData</a:t>
            </a:r>
            <a:r>
              <a:rPr lang="zh-CN" altLang="en-US" sz="4800" dirty="0">
                <a:solidFill>
                  <a:srgbClr val="7030A0"/>
                </a:solidFill>
              </a:rPr>
              <a:t>类</a:t>
            </a:r>
            <a:endParaRPr lang="en-US" sz="4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1489894" y="1435379"/>
            <a:ext cx="3473022" cy="6198024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用于存储炮塔的数据，包括建造炮塔费用，所选炮塔的类型，升级后炮塔的费用等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094" y="719215"/>
            <a:ext cx="6057900" cy="541956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/>
          <p:cNvSpPr/>
          <p:nvPr>
            <p:custDataLst>
              <p:tags r:id="rId1"/>
            </p:custDataLst>
          </p:nvPr>
        </p:nvSpPr>
        <p:spPr>
          <a:xfrm>
            <a:off x="-876300" y="2411273"/>
            <a:ext cx="13944599" cy="3317299"/>
          </a:xfrm>
          <a:custGeom>
            <a:avLst/>
            <a:gdLst/>
            <a:ahLst/>
            <a:cxnLst/>
            <a:rect l="l" t="t" r="r" b="b"/>
            <a:pathLst>
              <a:path w="13944599" h="3317299">
                <a:moveTo>
                  <a:pt x="0" y="0"/>
                </a:moveTo>
                <a:lnTo>
                  <a:pt x="13944599" y="0"/>
                </a:lnTo>
                <a:lnTo>
                  <a:pt x="13944599" y="3317299"/>
                </a:lnTo>
                <a:lnTo>
                  <a:pt x="0" y="3317299"/>
                </a:lnTo>
                <a:close/>
              </a:path>
            </a:pathLst>
          </a:custGeom>
          <a:blipFill rotWithShape="1">
            <a:blip r:embed="rId2">
              <a:alphaModFix amt="26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6" name="TextBox 2"/>
          <p:cNvSpPr txBox="1"/>
          <p:nvPr/>
        </p:nvSpPr>
        <p:spPr>
          <a:xfrm>
            <a:off x="5395038" y="764937"/>
            <a:ext cx="2180495" cy="7192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5400" dirty="0" err="1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5476634" y="1634579"/>
            <a:ext cx="2180495" cy="34535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24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Connector 4"/>
          <p:cNvCxnSpPr/>
          <p:nvPr/>
        </p:nvCxnSpPr>
        <p:spPr>
          <a:xfrm>
            <a:off x="5257800" y="1844916"/>
            <a:ext cx="17145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9" name="Connector 5"/>
          <p:cNvCxnSpPr/>
          <p:nvPr/>
        </p:nvCxnSpPr>
        <p:spPr>
          <a:xfrm>
            <a:off x="6819900" y="1844916"/>
            <a:ext cx="17145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0" name="Group 6"/>
          <p:cNvGrpSpPr/>
          <p:nvPr/>
        </p:nvGrpSpPr>
        <p:grpSpPr>
          <a:xfrm>
            <a:off x="2415667" y="2921165"/>
            <a:ext cx="1219200" cy="1015663"/>
            <a:chOff x="2415667" y="2921165"/>
            <a:chExt cx="1219200" cy="10156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0056" y="2923743"/>
              <a:ext cx="891539" cy="816642"/>
            </a:xfrm>
            <a:prstGeom prst="rect">
              <a:avLst/>
            </a:prstGeom>
          </p:spPr>
        </p:pic>
        <p:sp>
          <p:nvSpPr>
            <p:cNvPr id="12" name="Freeform 11"/>
            <p:cNvSpPr/>
            <p:nvPr/>
          </p:nvSpPr>
          <p:spPr>
            <a:xfrm>
              <a:off x="3060098" y="2921394"/>
              <a:ext cx="292568" cy="306527"/>
            </a:xfrm>
            <a:custGeom>
              <a:avLst/>
              <a:gdLst/>
              <a:ahLst/>
              <a:cxnLst/>
              <a:rect l="l" t="t" r="r" b="b"/>
              <a:pathLst>
                <a:path w="292568" h="306527">
                  <a:moveTo>
                    <a:pt x="234" y="153263"/>
                  </a:moveTo>
                  <a:cubicBezTo>
                    <a:pt x="0" y="100929"/>
                    <a:pt x="27785" y="52470"/>
                    <a:pt x="73069" y="26235"/>
                  </a:cubicBezTo>
                  <a:cubicBezTo>
                    <a:pt x="118354" y="0"/>
                    <a:pt x="174214" y="0"/>
                    <a:pt x="219498" y="26235"/>
                  </a:cubicBezTo>
                  <a:cubicBezTo>
                    <a:pt x="264782" y="52470"/>
                    <a:pt x="292568" y="100929"/>
                    <a:pt x="292334" y="153263"/>
                  </a:cubicBezTo>
                  <a:cubicBezTo>
                    <a:pt x="292568" y="205598"/>
                    <a:pt x="264782" y="254057"/>
                    <a:pt x="219498" y="280292"/>
                  </a:cubicBezTo>
                  <a:cubicBezTo>
                    <a:pt x="174214" y="306527"/>
                    <a:pt x="118354" y="306527"/>
                    <a:pt x="73069" y="280292"/>
                  </a:cubicBezTo>
                  <a:cubicBezTo>
                    <a:pt x="27785" y="254057"/>
                    <a:pt x="0" y="205598"/>
                    <a:pt x="234" y="153263"/>
                  </a:cubicBezTo>
                  <a:close/>
                </a:path>
              </a:pathLst>
            </a:custGeom>
            <a:solidFill>
              <a:srgbClr val="C15163">
                <a:alpha val="40000"/>
              </a:srgbClr>
            </a:solidFill>
          </p:spPr>
          <p:txBody>
            <a:bodyPr lIns="127000" tIns="12700" rIns="127000" bIns="12700" rtlCol="0" anchor="ctr"/>
            <a:lstStyle/>
            <a:p>
              <a:pPr algn="ctr" latinLnBrk="1"/>
              <a:endParaRPr lang="en-US" sz="1100"/>
            </a:p>
            <a:p>
              <a:pPr algn="ctr" latinLnBrk="1"/>
              <a:endParaRPr lang="en-US" sz="11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15667" y="2921165"/>
              <a:ext cx="1219200" cy="1015663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45720" tIns="22860" rIns="0" bIns="22860" rtlCol="0" anchor="t">
              <a:spAutoFit/>
            </a:bodyPr>
            <a:lstStyle/>
            <a:p>
              <a:pPr algn="l" latinLnBrk="1">
                <a:lnSpc>
                  <a:spcPct val="81000"/>
                </a:lnSpc>
              </a:pPr>
              <a:r>
                <a:rPr lang="en-US" sz="6000" dirty="0">
                  <a:solidFill>
                    <a:srgbClr val="212121"/>
                  </a:solidFill>
                  <a:latin typeface="等线" panose="02010600030101010101" charset="-122"/>
                  <a:ea typeface="等线" panose="02010600030101010101" charset="-122"/>
                </a:rPr>
                <a:t>01</a:t>
              </a:r>
              <a:endParaRPr lang="en-US" sz="1100" dirty="0"/>
            </a:p>
          </p:txBody>
        </p:sp>
      </p:grpSp>
      <p:grpSp>
        <p:nvGrpSpPr>
          <p:cNvPr id="14" name="Group 7"/>
          <p:cNvGrpSpPr/>
          <p:nvPr/>
        </p:nvGrpSpPr>
        <p:grpSpPr>
          <a:xfrm>
            <a:off x="7022122" y="2921165"/>
            <a:ext cx="1219200" cy="1015663"/>
            <a:chOff x="7022122" y="2921165"/>
            <a:chExt cx="1219200" cy="1015663"/>
          </a:xfrm>
        </p:grpSpPr>
        <p:sp>
          <p:nvSpPr>
            <p:cNvPr id="15" name="Freeform 14"/>
            <p:cNvSpPr/>
            <p:nvPr/>
          </p:nvSpPr>
          <p:spPr>
            <a:xfrm>
              <a:off x="7838041" y="3354718"/>
              <a:ext cx="292568" cy="306527"/>
            </a:xfrm>
            <a:custGeom>
              <a:avLst/>
              <a:gdLst/>
              <a:ahLst/>
              <a:cxnLst/>
              <a:rect l="l" t="t" r="r" b="b"/>
              <a:pathLst>
                <a:path w="292568" h="306527">
                  <a:moveTo>
                    <a:pt x="234" y="153263"/>
                  </a:moveTo>
                  <a:cubicBezTo>
                    <a:pt x="0" y="100929"/>
                    <a:pt x="27786" y="52470"/>
                    <a:pt x="73070" y="26235"/>
                  </a:cubicBezTo>
                  <a:cubicBezTo>
                    <a:pt x="118354" y="0"/>
                    <a:pt x="174214" y="0"/>
                    <a:pt x="219498" y="26235"/>
                  </a:cubicBezTo>
                  <a:cubicBezTo>
                    <a:pt x="264782" y="52470"/>
                    <a:pt x="292568" y="100929"/>
                    <a:pt x="292334" y="153263"/>
                  </a:cubicBezTo>
                  <a:cubicBezTo>
                    <a:pt x="292568" y="205597"/>
                    <a:pt x="264782" y="254057"/>
                    <a:pt x="219498" y="280292"/>
                  </a:cubicBezTo>
                  <a:cubicBezTo>
                    <a:pt x="174214" y="306527"/>
                    <a:pt x="118354" y="306527"/>
                    <a:pt x="73070" y="280292"/>
                  </a:cubicBezTo>
                  <a:cubicBezTo>
                    <a:pt x="27786" y="254057"/>
                    <a:pt x="0" y="205597"/>
                    <a:pt x="234" y="153263"/>
                  </a:cubicBezTo>
                  <a:close/>
                </a:path>
              </a:pathLst>
            </a:custGeom>
            <a:solidFill>
              <a:srgbClr val="FDB59C">
                <a:alpha val="40000"/>
              </a:srgbClr>
            </a:solidFill>
          </p:spPr>
          <p:txBody>
            <a:bodyPr lIns="127000" tIns="12700" rIns="127000" bIns="12700" rtlCol="0" anchor="ctr"/>
            <a:lstStyle/>
            <a:p>
              <a:pPr algn="ctr" latinLnBrk="1"/>
              <a:endParaRPr lang="en-US" sz="1100"/>
            </a:p>
            <a:p>
              <a:pPr algn="ctr" latinLnBrk="1"/>
              <a:endParaRPr lang="en-US" sz="110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3097" y="2953614"/>
              <a:ext cx="891539" cy="81664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22122" y="2921165"/>
              <a:ext cx="1219200" cy="1015663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45720" tIns="22860" rIns="0" bIns="22860" rtlCol="0" anchor="t">
              <a:spAutoFit/>
            </a:bodyPr>
            <a:lstStyle/>
            <a:p>
              <a:pPr algn="l" latinLnBrk="1">
                <a:lnSpc>
                  <a:spcPct val="81000"/>
                </a:lnSpc>
              </a:pPr>
              <a:r>
                <a:rPr lang="en-US" sz="6000" dirty="0">
                  <a:solidFill>
                    <a:srgbClr val="212121"/>
                  </a:solidFill>
                  <a:latin typeface="等线" panose="02010600030101010101" charset="-122"/>
                  <a:ea typeface="等线" panose="02010600030101010101" charset="-122"/>
                </a:rPr>
                <a:t>02</a:t>
              </a:r>
              <a:endParaRPr lang="en-US" sz="1100" dirty="0"/>
            </a:p>
          </p:txBody>
        </p:sp>
      </p:grpSp>
      <p:grpSp>
        <p:nvGrpSpPr>
          <p:cNvPr id="18" name="Group 8"/>
          <p:cNvGrpSpPr/>
          <p:nvPr/>
        </p:nvGrpSpPr>
        <p:grpSpPr>
          <a:xfrm>
            <a:off x="2394052" y="4879480"/>
            <a:ext cx="1219200" cy="849090"/>
            <a:chOff x="2394052" y="4879480"/>
            <a:chExt cx="1219200" cy="849090"/>
          </a:xfrm>
        </p:grpSpPr>
        <p:sp>
          <p:nvSpPr>
            <p:cNvPr id="19" name="Freeform 18"/>
            <p:cNvSpPr/>
            <p:nvPr/>
          </p:nvSpPr>
          <p:spPr>
            <a:xfrm>
              <a:off x="2581651" y="5313031"/>
              <a:ext cx="292568" cy="306527"/>
            </a:xfrm>
            <a:custGeom>
              <a:avLst/>
              <a:gdLst/>
              <a:ahLst/>
              <a:cxnLst/>
              <a:rect l="l" t="t" r="r" b="b"/>
              <a:pathLst>
                <a:path w="292568" h="306527">
                  <a:moveTo>
                    <a:pt x="234" y="153264"/>
                  </a:moveTo>
                  <a:cubicBezTo>
                    <a:pt x="0" y="100929"/>
                    <a:pt x="27785" y="52470"/>
                    <a:pt x="73069" y="26235"/>
                  </a:cubicBezTo>
                  <a:cubicBezTo>
                    <a:pt x="118354" y="0"/>
                    <a:pt x="174214" y="0"/>
                    <a:pt x="219498" y="26235"/>
                  </a:cubicBezTo>
                  <a:cubicBezTo>
                    <a:pt x="264782" y="52470"/>
                    <a:pt x="292568" y="100929"/>
                    <a:pt x="292334" y="153264"/>
                  </a:cubicBezTo>
                  <a:cubicBezTo>
                    <a:pt x="292568" y="205598"/>
                    <a:pt x="264782" y="254057"/>
                    <a:pt x="219498" y="280292"/>
                  </a:cubicBezTo>
                  <a:cubicBezTo>
                    <a:pt x="174214" y="306527"/>
                    <a:pt x="118354" y="306527"/>
                    <a:pt x="73069" y="280292"/>
                  </a:cubicBezTo>
                  <a:cubicBezTo>
                    <a:pt x="27785" y="254057"/>
                    <a:pt x="0" y="205598"/>
                    <a:pt x="234" y="153264"/>
                  </a:cubicBezTo>
                  <a:close/>
                </a:path>
              </a:pathLst>
            </a:custGeom>
            <a:solidFill>
              <a:srgbClr val="9DCDCA">
                <a:alpha val="40000"/>
              </a:srgbClr>
            </a:solidFill>
          </p:spPr>
          <p:txBody>
            <a:bodyPr lIns="127000" tIns="12700" rIns="127000" bIns="12700" rtlCol="0" anchor="ctr"/>
            <a:lstStyle/>
            <a:p>
              <a:pPr algn="ctr" latinLnBrk="1"/>
              <a:endParaRPr lang="en-US" sz="1100"/>
            </a:p>
            <a:p>
              <a:pPr algn="ctr" latinLnBrk="1"/>
              <a:endParaRPr lang="en-US" sz="110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885" y="4911928"/>
              <a:ext cx="891539" cy="81664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394052" y="4879480"/>
              <a:ext cx="1219200" cy="7931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45720" tIns="22860" rIns="0" bIns="22860" rtlCol="0" anchor="t">
              <a:spAutoFit/>
            </a:bodyPr>
            <a:lstStyle/>
            <a:p>
              <a:pPr algn="l" latinLnBrk="1">
                <a:lnSpc>
                  <a:spcPct val="81000"/>
                </a:lnSpc>
              </a:pPr>
              <a:r>
                <a:rPr lang="en-US" sz="6000" dirty="0">
                  <a:solidFill>
                    <a:srgbClr val="212121"/>
                  </a:solidFill>
                  <a:latin typeface="等线" panose="02010600030101010101" charset="-122"/>
                  <a:ea typeface="等线" panose="02010600030101010101" charset="-122"/>
                </a:rPr>
                <a:t>03</a:t>
              </a:r>
              <a:endParaRPr lang="en-US" sz="1100" dirty="0"/>
            </a:p>
          </p:txBody>
        </p:sp>
      </p:grpSp>
      <p:grpSp>
        <p:nvGrpSpPr>
          <p:cNvPr id="22" name="Group 9"/>
          <p:cNvGrpSpPr/>
          <p:nvPr/>
        </p:nvGrpSpPr>
        <p:grpSpPr>
          <a:xfrm>
            <a:off x="7264534" y="4850562"/>
            <a:ext cx="891773" cy="856291"/>
            <a:chOff x="7264534" y="4850562"/>
            <a:chExt cx="891773" cy="856291"/>
          </a:xfrm>
        </p:grpSpPr>
        <p:sp>
          <p:nvSpPr>
            <p:cNvPr id="23" name="Freeform 22"/>
            <p:cNvSpPr/>
            <p:nvPr/>
          </p:nvSpPr>
          <p:spPr>
            <a:xfrm>
              <a:off x="7264534" y="4850562"/>
              <a:ext cx="292568" cy="306527"/>
            </a:xfrm>
            <a:custGeom>
              <a:avLst/>
              <a:gdLst/>
              <a:ahLst/>
              <a:cxnLst/>
              <a:rect l="l" t="t" r="r" b="b"/>
              <a:pathLst>
                <a:path w="292568" h="306527">
                  <a:moveTo>
                    <a:pt x="234" y="153264"/>
                  </a:moveTo>
                  <a:cubicBezTo>
                    <a:pt x="0" y="100929"/>
                    <a:pt x="27786" y="52470"/>
                    <a:pt x="73070" y="26235"/>
                  </a:cubicBezTo>
                  <a:cubicBezTo>
                    <a:pt x="118354" y="0"/>
                    <a:pt x="174214" y="0"/>
                    <a:pt x="219498" y="26235"/>
                  </a:cubicBezTo>
                  <a:cubicBezTo>
                    <a:pt x="264783" y="52470"/>
                    <a:pt x="292568" y="100929"/>
                    <a:pt x="292334" y="153264"/>
                  </a:cubicBezTo>
                  <a:cubicBezTo>
                    <a:pt x="292568" y="205598"/>
                    <a:pt x="264783" y="254057"/>
                    <a:pt x="219498" y="280292"/>
                  </a:cubicBezTo>
                  <a:cubicBezTo>
                    <a:pt x="174214" y="306527"/>
                    <a:pt x="118354" y="306527"/>
                    <a:pt x="73070" y="280292"/>
                  </a:cubicBezTo>
                  <a:cubicBezTo>
                    <a:pt x="27786" y="254057"/>
                    <a:pt x="0" y="205598"/>
                    <a:pt x="234" y="153264"/>
                  </a:cubicBezTo>
                  <a:close/>
                </a:path>
              </a:pathLst>
            </a:custGeom>
            <a:solidFill>
              <a:srgbClr val="A88CBD">
                <a:alpha val="40000"/>
              </a:srgbClr>
            </a:solidFill>
          </p:spPr>
          <p:txBody>
            <a:bodyPr lIns="127000" tIns="12700" rIns="127000" bIns="12700" rtlCol="0" anchor="ctr"/>
            <a:lstStyle/>
            <a:p>
              <a:pPr algn="ctr" latinLnBrk="1"/>
              <a:endParaRPr lang="en-US" sz="1100"/>
            </a:p>
            <a:p>
              <a:pPr algn="ctr" latinLnBrk="1"/>
              <a:endParaRPr lang="en-US" sz="110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768" y="4890211"/>
              <a:ext cx="891539" cy="816642"/>
            </a:xfrm>
            <a:prstGeom prst="rect">
              <a:avLst/>
            </a:prstGeom>
          </p:spPr>
        </p:pic>
      </p:grpSp>
      <p:sp>
        <p:nvSpPr>
          <p:cNvPr id="26" name="TextBox 10"/>
          <p:cNvSpPr txBox="1"/>
          <p:nvPr/>
        </p:nvSpPr>
        <p:spPr>
          <a:xfrm>
            <a:off x="3436644" y="3198165"/>
            <a:ext cx="2331110" cy="34535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24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8241322" y="3198165"/>
            <a:ext cx="2331110" cy="3501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24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框架构建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3436644" y="5180165"/>
            <a:ext cx="2506956" cy="34417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8241322" y="5180165"/>
            <a:ext cx="3112478" cy="18224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869636" y="1885458"/>
            <a:ext cx="3869040" cy="544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altLang="zh-CN" sz="4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BulidManger</a:t>
            </a:r>
            <a:r>
              <a:rPr lang="zh-CN" altLang="en-US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sz="4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891351" y="2136328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属性包括被选择的炮台，金币值，被选择的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按钮，以及插入的金钱不足提示动画和面板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093" y="750199"/>
            <a:ext cx="7197413" cy="597578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1473096" y="1633529"/>
            <a:ext cx="4470503" cy="544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altLang="zh-CN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Turret</a:t>
            </a:r>
            <a:r>
              <a:rPr lang="zh-CN" altLang="en-US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sz="4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891351" y="2136328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属性包括炮弹攻击速率，是否使用激光，对敌人的伤害，还有对炮塔头部的引用以确定炮弹攻击方向。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350" y="1099183"/>
            <a:ext cx="6828465" cy="491678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904084" y="1793639"/>
            <a:ext cx="3869040" cy="544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altLang="zh-CN" sz="4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MapCube</a:t>
            </a:r>
            <a:r>
              <a:rPr lang="zh-CN" altLang="en-US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sz="4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891351" y="2136328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属性包括已经建在面板上的炮台的类型，数据，是否已经升级，建造特效等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76" y="685800"/>
            <a:ext cx="7330864" cy="458470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904084" y="1752601"/>
            <a:ext cx="4159892" cy="544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altLang="zh-CN" sz="4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GameManger</a:t>
            </a:r>
            <a:r>
              <a:rPr lang="zh-CN" altLang="en-US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sz="4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904084" y="2057949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GameManager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下创建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GameManager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脚本，添加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胜利和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Failed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失败方法，以及重试及菜单按钮触发方法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976" y="609600"/>
            <a:ext cx="6778953" cy="61118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1"/>
          <p:cNvSpPr/>
          <p:nvPr/>
        </p:nvSpPr>
        <p:spPr>
          <a:xfrm>
            <a:off x="5273218" y="1386942"/>
            <a:ext cx="1813379" cy="1831272"/>
          </a:xfrm>
          <a:custGeom>
            <a:avLst/>
            <a:gdLst/>
            <a:ahLst/>
            <a:cxnLst/>
            <a:rect l="l" t="t" r="r" b="b"/>
            <a:pathLst>
              <a:path w="1813379" h="1831272">
                <a:moveTo>
                  <a:pt x="0" y="0"/>
                </a:moveTo>
                <a:lnTo>
                  <a:pt x="1813379" y="0"/>
                </a:lnTo>
                <a:lnTo>
                  <a:pt x="1813379" y="1831272"/>
                </a:lnTo>
                <a:lnTo>
                  <a:pt x="0" y="1831272"/>
                </a:lnTo>
                <a:close/>
              </a:path>
            </a:pathLst>
          </a:custGeom>
          <a:blipFill rotWithShape="1">
            <a:blip r:embed="rId1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80" y="940678"/>
            <a:ext cx="2749154" cy="2794720"/>
          </a:xfrm>
          <a:prstGeom prst="rect">
            <a:avLst/>
          </a:prstGeom>
        </p:spPr>
      </p:pic>
      <p:sp>
        <p:nvSpPr>
          <p:cNvPr id="180" name="TextBox 3"/>
          <p:cNvSpPr txBox="1"/>
          <p:nvPr/>
        </p:nvSpPr>
        <p:spPr>
          <a:xfrm>
            <a:off x="5447703" y="1603832"/>
            <a:ext cx="1970830" cy="12420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96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TextBox 4"/>
          <p:cNvSpPr txBox="1"/>
          <p:nvPr/>
        </p:nvSpPr>
        <p:spPr>
          <a:xfrm>
            <a:off x="4610100" y="4144804"/>
            <a:ext cx="3886200" cy="79406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4" name="Connector 7"/>
          <p:cNvCxnSpPr/>
          <p:nvPr/>
        </p:nvCxnSpPr>
        <p:spPr>
          <a:xfrm>
            <a:off x="5803900" y="5095875"/>
            <a:ext cx="58420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 1"/>
          <p:cNvSpPr/>
          <p:nvPr/>
        </p:nvSpPr>
        <p:spPr>
          <a:xfrm>
            <a:off x="444047" y="721862"/>
            <a:ext cx="359467" cy="363014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1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"/>
          <p:cNvSpPr/>
          <p:nvPr/>
        </p:nvSpPr>
        <p:spPr>
          <a:xfrm>
            <a:off x="1067459" y="716735"/>
            <a:ext cx="359467" cy="379455"/>
          </a:xfrm>
          <a:custGeom>
            <a:avLst/>
            <a:gdLst/>
            <a:ahLst/>
            <a:cxnLst/>
            <a:rect l="l" t="t" r="r" b="b"/>
            <a:pathLst>
              <a:path w="359467" h="379455">
                <a:moveTo>
                  <a:pt x="0" y="0"/>
                </a:moveTo>
                <a:lnTo>
                  <a:pt x="359467" y="0"/>
                </a:lnTo>
                <a:lnTo>
                  <a:pt x="359467" y="379455"/>
                </a:lnTo>
                <a:lnTo>
                  <a:pt x="0" y="379455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3"/>
          <p:cNvSpPr/>
          <p:nvPr/>
        </p:nvSpPr>
        <p:spPr>
          <a:xfrm>
            <a:off x="1728889" y="752025"/>
            <a:ext cx="359467" cy="321078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8828">
            <a:off x="7624241" y="5206581"/>
            <a:ext cx="3049588" cy="2001877"/>
          </a:xfrm>
          <a:prstGeom prst="rect">
            <a:avLst/>
          </a:prstGeom>
        </p:spPr>
      </p:pic>
      <p:pic>
        <p:nvPicPr>
          <p:cNvPr id="234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8614">
            <a:off x="-287960" y="3169164"/>
            <a:ext cx="9564588" cy="6891516"/>
          </a:xfrm>
          <a:prstGeom prst="rect">
            <a:avLst/>
          </a:prstGeom>
        </p:spPr>
      </p:pic>
      <p:pic>
        <p:nvPicPr>
          <p:cNvPr id="235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15959" y="2989872"/>
            <a:ext cx="14431759" cy="4708135"/>
          </a:xfrm>
          <a:prstGeom prst="rect">
            <a:avLst/>
          </a:prstGeom>
        </p:spPr>
      </p:pic>
      <p:pic>
        <p:nvPicPr>
          <p:cNvPr id="237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97" y="812800"/>
            <a:ext cx="283390" cy="283390"/>
          </a:xfrm>
          <a:prstGeom prst="rect">
            <a:avLst/>
          </a:prstGeom>
        </p:spPr>
      </p:pic>
      <p:pic>
        <p:nvPicPr>
          <p:cNvPr id="238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7452" y="812800"/>
            <a:ext cx="283390" cy="283390"/>
          </a:xfrm>
          <a:prstGeom prst="rect">
            <a:avLst/>
          </a:prstGeom>
        </p:spPr>
      </p:pic>
      <p:pic>
        <p:nvPicPr>
          <p:cNvPr id="239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572" y="812800"/>
            <a:ext cx="283390" cy="283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8000" y="812800"/>
            <a:ext cx="571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accent5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谢谢大家</a:t>
            </a:r>
            <a:endParaRPr lang="zh-CN" altLang="en-US" sz="9600" dirty="0">
              <a:solidFill>
                <a:schemeClr val="accent5">
                  <a:lumMod val="7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"/>
          <p:cNvSpPr/>
          <p:nvPr/>
        </p:nvSpPr>
        <p:spPr>
          <a:xfrm>
            <a:off x="5216093" y="1457858"/>
            <a:ext cx="1970831" cy="1760357"/>
          </a:xfrm>
          <a:custGeom>
            <a:avLst/>
            <a:gdLst/>
            <a:ahLst/>
            <a:cxnLst/>
            <a:rect l="l" t="t" r="r" b="b"/>
            <a:pathLst>
              <a:path w="1970831" h="1760357">
                <a:moveTo>
                  <a:pt x="0" y="0"/>
                </a:moveTo>
                <a:lnTo>
                  <a:pt x="1970831" y="0"/>
                </a:lnTo>
                <a:lnTo>
                  <a:pt x="1970831" y="1760357"/>
                </a:lnTo>
                <a:lnTo>
                  <a:pt x="0" y="1760357"/>
                </a:lnTo>
                <a:close/>
              </a:path>
            </a:pathLst>
          </a:custGeom>
          <a:blipFill rotWithShape="1">
            <a:blip r:embed="rId1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80" y="940678"/>
            <a:ext cx="2749154" cy="2794720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5447703" y="1603832"/>
            <a:ext cx="1970830" cy="124277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96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4799622" y="4413974"/>
            <a:ext cx="4039578" cy="79406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60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Connector 7"/>
          <p:cNvCxnSpPr/>
          <p:nvPr/>
        </p:nvCxnSpPr>
        <p:spPr>
          <a:xfrm>
            <a:off x="5803900" y="5095875"/>
            <a:ext cx="58420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56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7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59" name="Group 5"/>
          <p:cNvGrpSpPr/>
          <p:nvPr/>
        </p:nvGrpSpPr>
        <p:grpSpPr>
          <a:xfrm>
            <a:off x="9271000" y="220193"/>
            <a:ext cx="4013200" cy="0"/>
            <a:chOff x="9271000" y="220193"/>
            <a:chExt cx="4013200" cy="0"/>
          </a:xfrm>
        </p:grpSpPr>
        <p:cxnSp>
          <p:nvCxnSpPr>
            <p:cNvPr id="60" name="Connector 59"/>
            <p:cNvCxnSpPr/>
            <p:nvPr/>
          </p:nvCxnSpPr>
          <p:spPr>
            <a:xfrm>
              <a:off x="10845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1" name="Connector 60"/>
            <p:cNvCxnSpPr/>
            <p:nvPr/>
          </p:nvCxnSpPr>
          <p:spPr>
            <a:xfrm>
              <a:off x="9842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2" name="Connector 61"/>
            <p:cNvCxnSpPr/>
            <p:nvPr/>
          </p:nvCxnSpPr>
          <p:spPr>
            <a:xfrm>
              <a:off x="9271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63" name="Freeform 6"/>
          <p:cNvSpPr/>
          <p:nvPr/>
        </p:nvSpPr>
        <p:spPr>
          <a:xfrm>
            <a:off x="482600" y="685799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6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2077">
            <a:off x="2084885" y="663492"/>
            <a:ext cx="2181225" cy="1571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57500" y="1524008"/>
            <a:ext cx="7810493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本游戏使用当前流行的跨平台游戏引擎</a:t>
            </a:r>
            <a:r>
              <a:rPr lang="en-US" altLang="zh-CN" sz="2800" dirty="0"/>
              <a:t>Unity3D, C </a:t>
            </a:r>
            <a:r>
              <a:rPr lang="zh-CN" altLang="en-US" sz="2800" dirty="0"/>
              <a:t>＃编程语言进行开发。</a:t>
            </a:r>
            <a:endParaRPr lang="en-US" altLang="zh-CN" sz="2800" dirty="0"/>
          </a:p>
          <a:p>
            <a:r>
              <a:rPr lang="zh-CN" altLang="en-US" sz="2800" dirty="0"/>
              <a:t>    游戏共分为两关，玩家可以设置各种类型的防御塔用于攻击敌人，敌人通过多条路径出现，一旦敌人到达终点，游戏便会失败。当所有怪物都被击杀之后，该关卡便会顺利通过，玩家就可以进入下一关。</a:t>
            </a:r>
            <a:endParaRPr lang="en-US" altLang="zh-CN" sz="2800" dirty="0"/>
          </a:p>
          <a:p>
            <a:r>
              <a:rPr lang="zh-CN" altLang="en-US" sz="2800" dirty="0"/>
              <a:t>    我们将讲解塔防游戏的框架搭建、细节实现、等问题。</a:t>
            </a:r>
            <a:endParaRPr lang="zh-CN" altLang="en-US" sz="2800" dirty="0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56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7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59" name="Group 5"/>
          <p:cNvGrpSpPr/>
          <p:nvPr/>
        </p:nvGrpSpPr>
        <p:grpSpPr>
          <a:xfrm>
            <a:off x="9271000" y="220193"/>
            <a:ext cx="4013200" cy="0"/>
            <a:chOff x="9271000" y="220193"/>
            <a:chExt cx="4013200" cy="0"/>
          </a:xfrm>
        </p:grpSpPr>
        <p:cxnSp>
          <p:nvCxnSpPr>
            <p:cNvPr id="60" name="Connector 59"/>
            <p:cNvCxnSpPr/>
            <p:nvPr/>
          </p:nvCxnSpPr>
          <p:spPr>
            <a:xfrm>
              <a:off x="10845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1" name="Connector 60"/>
            <p:cNvCxnSpPr/>
            <p:nvPr/>
          </p:nvCxnSpPr>
          <p:spPr>
            <a:xfrm>
              <a:off x="9842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2" name="Connector 61"/>
            <p:cNvCxnSpPr/>
            <p:nvPr/>
          </p:nvCxnSpPr>
          <p:spPr>
            <a:xfrm>
              <a:off x="9271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63" name="Freeform 6"/>
          <p:cNvSpPr/>
          <p:nvPr/>
        </p:nvSpPr>
        <p:spPr>
          <a:xfrm>
            <a:off x="482600" y="685799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6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2077">
            <a:off x="1872078" y="524482"/>
            <a:ext cx="2181225" cy="1571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32007" y="370376"/>
            <a:ext cx="7810493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</a:rPr>
              <a:t>成员分工</a:t>
            </a:r>
            <a:endParaRPr lang="en-US" altLang="zh-CN" sz="40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 dirty="0">
                <a:sym typeface="+mn-ea"/>
              </a:rPr>
              <a:t>丁羽轩：第一关和第二关的</a:t>
            </a:r>
            <a:r>
              <a:rPr sz="2800">
                <a:sym typeface="+mn-ea"/>
              </a:rPr>
              <a:t>地图</a:t>
            </a:r>
            <a:r>
              <a:rPr lang="zh-CN" sz="2800">
                <a:sym typeface="+mn-ea"/>
              </a:rPr>
              <a:t>搭建</a:t>
            </a:r>
            <a:r>
              <a:rPr sz="2800">
                <a:sym typeface="+mn-ea"/>
              </a:rPr>
              <a:t>，插入bgm和特效</a:t>
            </a:r>
            <a:r>
              <a:rPr lang="zh-CN" sz="2800">
                <a:sym typeface="+mn-ea"/>
              </a:rPr>
              <a:t>，</a:t>
            </a:r>
            <a:r>
              <a:rPr sz="2800">
                <a:sym typeface="+mn-ea"/>
              </a:rPr>
              <a:t>游戏主菜单及界面跳转，整合代码</a:t>
            </a:r>
            <a:br>
              <a:rPr lang="zh-CN" altLang="en-US" sz="2800" dirty="0">
                <a:sym typeface="+mn-ea"/>
              </a:rPr>
            </a:br>
            <a:endParaRPr lang="zh-CN" altLang="en-US" sz="2800" dirty="0"/>
          </a:p>
          <a:p>
            <a:r>
              <a:rPr lang="zh-CN" altLang="en-US" sz="2800" dirty="0"/>
              <a:t>殷子一：实现炮台的攻击，索敌，相关特效，</a:t>
            </a:r>
            <a:r>
              <a:rPr lang="en-US" altLang="zh-CN" sz="2800" dirty="0"/>
              <a:t>UI</a:t>
            </a:r>
            <a:r>
              <a:rPr lang="zh-CN" altLang="en-US" sz="2800" dirty="0"/>
              <a:t>动画的完成。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李森</a:t>
            </a:r>
            <a:r>
              <a:rPr lang="zh-CN" altLang="en-US" sz="2800" dirty="0"/>
              <a:t>：实现视角移动和敌人的生成，移动，路径管理等功能</a:t>
            </a:r>
            <a:endParaRPr lang="zh-CN" altLang="en-US" sz="2800" dirty="0"/>
          </a:p>
          <a:p>
            <a:br>
              <a:rPr lang="zh-CN" altLang="en-US" sz="2800" dirty="0"/>
            </a:br>
            <a:r>
              <a:rPr lang="zh-CN" altLang="en-US" sz="2800" dirty="0"/>
              <a:t>高恒：建造炮台，升级炮台等相关功能，</a:t>
            </a:r>
            <a:r>
              <a:rPr lang="en-US" altLang="zh-CN" sz="2800" dirty="0"/>
              <a:t>UI</a:t>
            </a:r>
            <a:r>
              <a:rPr lang="zh-CN" altLang="en-US" sz="2800" dirty="0"/>
              <a:t>设计</a:t>
            </a:r>
            <a:br>
              <a:rPr lang="zh-CN" altLang="en-US" sz="2800" dirty="0"/>
            </a:br>
            <a:endParaRPr lang="zh-CN" altLang="en-US" sz="2800"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3523" y="226060"/>
            <a:ext cx="3449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</a:rPr>
              <a:t>游戏开始界面</a:t>
            </a:r>
            <a:endParaRPr lang="zh-CN" alt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65" y="-607695"/>
            <a:ext cx="3273836" cy="2712955"/>
          </a:xfrm>
          <a:prstGeom prst="rect">
            <a:avLst/>
          </a:prstGeom>
        </p:spPr>
      </p:pic>
      <p:sp>
        <p:nvSpPr>
          <p:cNvPr id="11" name="Freeform 1"/>
          <p:cNvSpPr/>
          <p:nvPr/>
        </p:nvSpPr>
        <p:spPr>
          <a:xfrm>
            <a:off x="4592180" y="5234512"/>
            <a:ext cx="8623753" cy="1687627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lvl="0" algn="ctr" latinLnBrk="1">
              <a:defRPr/>
            </a:pPr>
            <a:r>
              <a:rPr lang="zh-CN" altLang="en-US" sz="4000" dirty="0">
                <a:solidFill>
                  <a:srgbClr val="7030A0"/>
                </a:solidFill>
              </a:rPr>
              <a:t>游戏剧情玩法菜单</a:t>
            </a:r>
            <a:endParaRPr lang="zh-CN" altLang="en-US" sz="4000" dirty="0">
              <a:solidFill>
                <a:srgbClr val="7030A0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627033" y="3305908"/>
            <a:ext cx="3740366" cy="1596830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05799" y="3646760"/>
            <a:ext cx="306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</a:rPr>
              <a:t>关卡选择</a:t>
            </a:r>
            <a:endParaRPr lang="zh-CN" altLang="en-US" sz="4800" dirty="0">
              <a:solidFill>
                <a:schemeClr val="accent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062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700" y="2362200"/>
            <a:ext cx="6412230" cy="3551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38800" y="0"/>
            <a:ext cx="5962015" cy="33572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3" y="-261780"/>
            <a:ext cx="3273836" cy="2712955"/>
          </a:xfrm>
          <a:prstGeom prst="rect">
            <a:avLst/>
          </a:prstGeom>
        </p:spPr>
      </p:pic>
      <p:sp>
        <p:nvSpPr>
          <p:cNvPr id="11" name="Freeform 1"/>
          <p:cNvSpPr/>
          <p:nvPr/>
        </p:nvSpPr>
        <p:spPr>
          <a:xfrm>
            <a:off x="6248400" y="4417327"/>
            <a:ext cx="5715000" cy="2010470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lvl="0" algn="ctr" latinLnBrk="1">
              <a:defRPr/>
            </a:pPr>
            <a:r>
              <a:rPr lang="zh-CN" altLang="en-US" sz="4000" dirty="0">
                <a:solidFill>
                  <a:srgbClr val="7030A0"/>
                </a:solidFill>
              </a:rPr>
              <a:t>每一波敌人随机分配到两条路径中</a:t>
            </a:r>
            <a:endParaRPr lang="zh-CN" altLang="en-US" sz="4000" dirty="0">
              <a:solidFill>
                <a:srgbClr val="7030A0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0" y="4099083"/>
            <a:ext cx="3486884" cy="1511816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9812" y="4531825"/>
            <a:ext cx="345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敌人出生地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" y="457200"/>
            <a:ext cx="2677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敌人路径管理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423" y="0"/>
            <a:ext cx="6629400" cy="37937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48000"/>
            <a:ext cx="5715000" cy="403015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15062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3" y="-261780"/>
            <a:ext cx="3273836" cy="2712955"/>
          </a:xfrm>
          <a:prstGeom prst="rect">
            <a:avLst/>
          </a:prstGeom>
        </p:spPr>
      </p:pic>
      <p:sp>
        <p:nvSpPr>
          <p:cNvPr id="11" name="Freeform 1"/>
          <p:cNvSpPr/>
          <p:nvPr/>
        </p:nvSpPr>
        <p:spPr>
          <a:xfrm>
            <a:off x="4896980" y="4794001"/>
            <a:ext cx="7066420" cy="1633796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lvl="0" algn="ctr" latinLnBrk="1">
              <a:defRPr/>
            </a:pPr>
            <a:r>
              <a:rPr lang="zh-CN" altLang="en-US" sz="4000" dirty="0">
                <a:solidFill>
                  <a:srgbClr val="7030A0"/>
                </a:solidFill>
              </a:rPr>
              <a:t>闪烁的灯光特效</a:t>
            </a:r>
            <a:endParaRPr lang="zh-CN" altLang="en-US" sz="4000" dirty="0">
              <a:solidFill>
                <a:srgbClr val="7030A0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8476516" y="621784"/>
            <a:ext cx="3486884" cy="1511816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91600" y="990600"/>
            <a:ext cx="345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敌人出生地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337" y="0"/>
            <a:ext cx="4796900" cy="42004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8600" y="679198"/>
            <a:ext cx="267754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地图搭建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48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第一关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99718"/>
            <a:ext cx="5166996" cy="3604753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116586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553269" y="735571"/>
            <a:ext cx="65532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06" y="-23328"/>
            <a:ext cx="5096970" cy="29951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140074"/>
            <a:ext cx="10210800" cy="3581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957" y="4724400"/>
            <a:ext cx="3578662" cy="29872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07090" y="2381174"/>
            <a:ext cx="7086600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38800" y="990599"/>
            <a:ext cx="670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创建父物体</a:t>
            </a:r>
            <a:r>
              <a:rPr lang="en-US" altLang="zh-CN" dirty="0" err="1"/>
              <a:t>WaypointsLeft</a:t>
            </a:r>
            <a:r>
              <a:rPr lang="zh-CN" altLang="en-US" dirty="0"/>
              <a:t>，在下面创建若干路径点，放置在各个拐角的正中间。</a:t>
            </a:r>
            <a:endParaRPr lang="zh-CN" altLang="en-US" dirty="0"/>
          </a:p>
          <a:p>
            <a:r>
              <a:rPr lang="zh-CN" altLang="en-US" dirty="0"/>
              <a:t>为了方便取得这些路径点，在</a:t>
            </a:r>
            <a:r>
              <a:rPr lang="en-US" altLang="zh-CN" dirty="0" err="1"/>
              <a:t>WaypointsLeft</a:t>
            </a:r>
            <a:r>
              <a:rPr lang="zh-CN" altLang="en-US" dirty="0"/>
              <a:t>上添加一个脚本，所有的路径点都在它下面，将路径点存储在</a:t>
            </a:r>
            <a:r>
              <a:rPr lang="en-US" altLang="zh-CN" dirty="0" err="1"/>
              <a:t>positionsLeft</a:t>
            </a:r>
            <a:r>
              <a:rPr lang="zh-CN" altLang="en-US" dirty="0"/>
              <a:t>数组中。</a:t>
            </a:r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52400" y="64770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224.092913385826,&quot;width&quot;:21959.99842519685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9410,&quot;width&quot;:11457.83779527559}"/>
</p:tagLst>
</file>

<file path=ppt/tags/tag13.xml><?xml version="1.0" encoding="utf-8"?>
<p:tagLst xmlns:p="http://schemas.openxmlformats.org/presentationml/2006/main">
  <p:tag name="KSO_WPP_MARK_KEY" val="80ba7083-056c-4177-b949-daf364f11eaf"/>
  <p:tag name="COMMONDATA" val="eyJoZGlkIjoiNTE2ZWVmM2Y5ZjYzY2MzMmNiNTE4ZmRkNjJhYzJiZDU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</Words>
  <Application>WPS 演示</Application>
  <PresentationFormat>宽屏</PresentationFormat>
  <Paragraphs>232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华文行楷</vt:lpstr>
      <vt:lpstr>思源黑体 CN Light</vt:lpstr>
      <vt:lpstr>思源宋体 CN Light</vt:lpstr>
      <vt:lpstr>微软雅黑</vt:lpstr>
      <vt:lpstr>等线</vt:lpstr>
      <vt:lpstr>Calibri</vt:lpstr>
      <vt:lpstr>黑体</vt:lpstr>
      <vt:lpstr>Arial Unicode MS</vt:lpstr>
      <vt:lpstr>Helvetica</vt:lpstr>
      <vt:lpstr>Times New Roman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a'su's</dc:creator>
  <cp:lastModifiedBy>71537</cp:lastModifiedBy>
  <cp:revision>82</cp:revision>
  <dcterms:created xsi:type="dcterms:W3CDTF">1900-01-01T00:00:00Z</dcterms:created>
  <dcterms:modified xsi:type="dcterms:W3CDTF">2023-06-09T11:40:46Z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1E3CB30C32CD498BBF682AA5AB0F20B7_12</vt:lpwstr>
  </property>
</Properties>
</file>